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57" r:id="rId3"/>
    <p:sldId id="259" r:id="rId4"/>
    <p:sldId id="260" r:id="rId5"/>
    <p:sldId id="261" r:id="rId6"/>
    <p:sldId id="262" r:id="rId7"/>
    <p:sldId id="263" r:id="rId8"/>
    <p:sldId id="264" r:id="rId9"/>
    <p:sldId id="287" r:id="rId10"/>
    <p:sldId id="285" r:id="rId11"/>
    <p:sldId id="277" r:id="rId12"/>
    <p:sldId id="265" r:id="rId13"/>
    <p:sldId id="280" r:id="rId14"/>
    <p:sldId id="275" r:id="rId15"/>
    <p:sldId id="279" r:id="rId16"/>
    <p:sldId id="283" r:id="rId17"/>
    <p:sldId id="284" r:id="rId18"/>
    <p:sldId id="266" r:id="rId19"/>
    <p:sldId id="286" r:id="rId20"/>
  </p:sldIdLst>
  <p:sldSz cx="9144000" cy="6858000" type="screen4x3"/>
  <p:notesSz cx="7077075" cy="9383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6" d="100"/>
          <a:sy n="46" d="100"/>
        </p:scale>
        <p:origin x="-64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186"/>
          </a:xfrm>
          <a:prstGeom prst="rect">
            <a:avLst/>
          </a:prstGeom>
        </p:spPr>
        <p:txBody>
          <a:bodyPr vert="horz" lIns="94055" tIns="47028" rIns="94055" bIns="47028" rtlCol="0"/>
          <a:lstStyle>
            <a:lvl1pPr algn="l">
              <a:defRPr sz="1200"/>
            </a:lvl1pPr>
          </a:lstStyle>
          <a:p>
            <a:endParaRPr lang="en-US" dirty="0"/>
          </a:p>
        </p:txBody>
      </p:sp>
      <p:sp>
        <p:nvSpPr>
          <p:cNvPr id="3" name="Date Placeholder 2"/>
          <p:cNvSpPr>
            <a:spLocks noGrp="1"/>
          </p:cNvSpPr>
          <p:nvPr>
            <p:ph type="dt" idx="1"/>
          </p:nvPr>
        </p:nvSpPr>
        <p:spPr>
          <a:xfrm>
            <a:off x="4008705" y="0"/>
            <a:ext cx="3066733" cy="469186"/>
          </a:xfrm>
          <a:prstGeom prst="rect">
            <a:avLst/>
          </a:prstGeom>
        </p:spPr>
        <p:txBody>
          <a:bodyPr vert="horz" lIns="94055" tIns="47028" rIns="94055" bIns="47028" rtlCol="0"/>
          <a:lstStyle>
            <a:lvl1pPr algn="r">
              <a:defRPr sz="1200"/>
            </a:lvl1pPr>
          </a:lstStyle>
          <a:p>
            <a:fld id="{4D8E65C5-B588-48FC-8D94-F6A8053496A5}" type="datetimeFigureOut">
              <a:rPr lang="en-US" smtClean="0"/>
              <a:pPr/>
              <a:t>5/21/2012</a:t>
            </a:fld>
            <a:endParaRPr lang="en-US" dirty="0"/>
          </a:p>
        </p:txBody>
      </p:sp>
      <p:sp>
        <p:nvSpPr>
          <p:cNvPr id="4" name="Slide Image Placeholder 3"/>
          <p:cNvSpPr>
            <a:spLocks noGrp="1" noRot="1" noChangeAspect="1"/>
          </p:cNvSpPr>
          <p:nvPr>
            <p:ph type="sldImg" idx="2"/>
          </p:nvPr>
        </p:nvSpPr>
        <p:spPr>
          <a:xfrm>
            <a:off x="1192213" y="703263"/>
            <a:ext cx="4692650" cy="3519487"/>
          </a:xfrm>
          <a:prstGeom prst="rect">
            <a:avLst/>
          </a:prstGeom>
          <a:noFill/>
          <a:ln w="12700">
            <a:solidFill>
              <a:prstClr val="black"/>
            </a:solidFill>
          </a:ln>
        </p:spPr>
        <p:txBody>
          <a:bodyPr vert="horz" lIns="94055" tIns="47028" rIns="94055" bIns="47028" rtlCol="0" anchor="ctr"/>
          <a:lstStyle/>
          <a:p>
            <a:endParaRPr lang="en-US" dirty="0"/>
          </a:p>
        </p:txBody>
      </p:sp>
      <p:sp>
        <p:nvSpPr>
          <p:cNvPr id="5" name="Notes Placeholder 4"/>
          <p:cNvSpPr>
            <a:spLocks noGrp="1"/>
          </p:cNvSpPr>
          <p:nvPr>
            <p:ph type="body" sz="quarter" idx="3"/>
          </p:nvPr>
        </p:nvSpPr>
        <p:spPr>
          <a:xfrm>
            <a:off x="707708" y="4457264"/>
            <a:ext cx="5661660" cy="4222671"/>
          </a:xfrm>
          <a:prstGeom prst="rect">
            <a:avLst/>
          </a:prstGeom>
        </p:spPr>
        <p:txBody>
          <a:bodyPr vert="horz" lIns="94055" tIns="47028" rIns="94055" bIns="4702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2899"/>
            <a:ext cx="3066733" cy="469186"/>
          </a:xfrm>
          <a:prstGeom prst="rect">
            <a:avLst/>
          </a:prstGeom>
        </p:spPr>
        <p:txBody>
          <a:bodyPr vert="horz" lIns="94055" tIns="47028" rIns="94055" bIns="470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705" y="8912899"/>
            <a:ext cx="3066733" cy="469186"/>
          </a:xfrm>
          <a:prstGeom prst="rect">
            <a:avLst/>
          </a:prstGeom>
        </p:spPr>
        <p:txBody>
          <a:bodyPr vert="horz" lIns="94055" tIns="47028" rIns="94055" bIns="47028" rtlCol="0" anchor="b"/>
          <a:lstStyle>
            <a:lvl1pPr algn="r">
              <a:defRPr sz="1200"/>
            </a:lvl1pPr>
          </a:lstStyle>
          <a:p>
            <a:fld id="{585B93D2-9D67-47A8-A632-7EBEA0DD30B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85B93D2-9D67-47A8-A632-7EBEA0DD30B1}" type="slidenum">
              <a:rPr lang="en-US" smtClean="0"/>
              <a:pPr/>
              <a:t>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792BD60-D281-4611-B201-93226FAD1CB9}" type="datetimeFigureOut">
              <a:rPr lang="en-US" smtClean="0"/>
              <a:pPr/>
              <a:t>5/21/2012</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8BD545CB-E0BC-4ADD-9F0E-4BE10448CCC1}" type="slidenum">
              <a:rPr lang="en-US" smtClean="0"/>
              <a:pPr/>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92BD60-D281-4611-B201-93226FAD1CB9}" type="datetimeFigureOut">
              <a:rPr lang="en-US" smtClean="0"/>
              <a:pPr/>
              <a:t>5/21/2012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D545CB-E0BC-4ADD-9F0E-4BE10448CCC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92BD60-D281-4611-B201-93226FAD1CB9}" type="datetimeFigureOut">
              <a:rPr lang="en-US" smtClean="0"/>
              <a:pPr/>
              <a:t>5/21/2012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D545CB-E0BC-4ADD-9F0E-4BE10448CCC1}"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792BD60-D281-4611-B201-93226FAD1CB9}" type="datetimeFigureOut">
              <a:rPr lang="en-US" smtClean="0"/>
              <a:pPr/>
              <a:t>5/21/2012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D545CB-E0BC-4ADD-9F0E-4BE10448CCC1}"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792BD60-D281-4611-B201-93226FAD1CB9}" type="datetimeFigureOut">
              <a:rPr lang="en-US" smtClean="0"/>
              <a:pPr/>
              <a:t>5/21/2012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8BD545CB-E0BC-4ADD-9F0E-4BE10448CCC1}" type="slidenum">
              <a:rPr lang="en-US" smtClean="0"/>
              <a:pPr/>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792BD60-D281-4611-B201-93226FAD1CB9}" type="datetimeFigureOut">
              <a:rPr lang="en-US" smtClean="0"/>
              <a:pPr/>
              <a:t>5/21/2012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BD545CB-E0BC-4ADD-9F0E-4BE10448CCC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792BD60-D281-4611-B201-93226FAD1CB9}" type="datetimeFigureOut">
              <a:rPr lang="en-US" smtClean="0"/>
              <a:pPr/>
              <a:t>5/21/2012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8BD545CB-E0BC-4ADD-9F0E-4BE10448CCC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792BD60-D281-4611-B201-93226FAD1CB9}" type="datetimeFigureOut">
              <a:rPr lang="en-US" smtClean="0"/>
              <a:pPr/>
              <a:t>5/21/2012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8BD545CB-E0BC-4ADD-9F0E-4BE10448CCC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0792BD60-D281-4611-B201-93226FAD1CB9}" type="datetimeFigureOut">
              <a:rPr lang="en-US" smtClean="0"/>
              <a:pPr/>
              <a:t>5/21/2012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8BD545CB-E0BC-4ADD-9F0E-4BE10448CCC1}" type="slidenum">
              <a:rPr lang="en-US" smtClean="0"/>
              <a:pPr/>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792BD60-D281-4611-B201-93226FAD1CB9}" type="datetimeFigureOut">
              <a:rPr lang="en-US" smtClean="0"/>
              <a:pPr/>
              <a:t>5/21/2012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BD545CB-E0BC-4ADD-9F0E-4BE10448CCC1}"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792BD60-D281-4611-B201-93226FAD1CB9}" type="datetimeFigureOut">
              <a:rPr lang="en-US" smtClean="0"/>
              <a:pPr/>
              <a:t>5/21/2012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8BD545CB-E0BC-4ADD-9F0E-4BE10448CCC1}" type="slidenum">
              <a:rPr lang="en-US" smtClean="0"/>
              <a:pPr/>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792BD60-D281-4611-B201-93226FAD1CB9}" type="datetimeFigureOut">
              <a:rPr lang="en-US" smtClean="0"/>
              <a:pPr/>
              <a:t>5/21/2012</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BD545CB-E0BC-4ADD-9F0E-4BE10448CCC1}" type="slidenum">
              <a:rPr lang="en-US" smtClean="0"/>
              <a:pPr/>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hyperlink" Target="http://vimeo.com/353197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2560" y="685800"/>
            <a:ext cx="7406640" cy="2133600"/>
          </a:xfrm>
        </p:spPr>
        <p:txBody>
          <a:bodyPr>
            <a:normAutofit fontScale="90000"/>
          </a:bodyPr>
          <a:lstStyle/>
          <a:p>
            <a:pPr algn="ctr"/>
            <a:r>
              <a:rPr lang="en-US" dirty="0" smtClean="0"/>
              <a:t>Learning Unit: </a:t>
            </a:r>
            <a:br>
              <a:rPr lang="en-US" dirty="0" smtClean="0"/>
            </a:br>
            <a:r>
              <a:rPr lang="en-US" dirty="0" smtClean="0"/>
              <a:t>What’s Sprouting in Spring? </a:t>
            </a:r>
            <a:br>
              <a:rPr lang="en-US" dirty="0" smtClean="0"/>
            </a:br>
            <a:r>
              <a:rPr lang="en-US" sz="3600" dirty="0" smtClean="0"/>
              <a:t>Life Science        </a:t>
            </a:r>
            <a:r>
              <a:rPr lang="en-US" dirty="0" smtClean="0"/>
              <a:t/>
            </a:r>
            <a:br>
              <a:rPr lang="en-US" dirty="0" smtClean="0"/>
            </a:br>
            <a:endParaRPr lang="en-US" sz="2700" dirty="0"/>
          </a:p>
        </p:txBody>
      </p:sp>
      <p:sp>
        <p:nvSpPr>
          <p:cNvPr id="3" name="Subtitle 2"/>
          <p:cNvSpPr>
            <a:spLocks noGrp="1"/>
          </p:cNvSpPr>
          <p:nvPr>
            <p:ph type="subTitle" idx="1"/>
          </p:nvPr>
        </p:nvSpPr>
        <p:spPr>
          <a:xfrm>
            <a:off x="1432560" y="2590800"/>
            <a:ext cx="7406640" cy="1011864"/>
          </a:xfrm>
        </p:spPr>
        <p:txBody>
          <a:bodyPr>
            <a:normAutofit fontScale="92500" lnSpcReduction="20000"/>
          </a:bodyPr>
          <a:lstStyle/>
          <a:p>
            <a:pPr algn="ctr"/>
            <a:endParaRPr lang="en-US" dirty="0" smtClean="0"/>
          </a:p>
          <a:p>
            <a:pPr algn="ctr"/>
            <a:r>
              <a:rPr lang="en-US" dirty="0" smtClean="0"/>
              <a:t>Teachers: Megan Mundie and Tanya Jackson</a:t>
            </a:r>
          </a:p>
          <a:p>
            <a:pPr algn="ctr"/>
            <a:r>
              <a:rPr lang="en-US" sz="1800" dirty="0" smtClean="0"/>
              <a:t>Spring 2012</a:t>
            </a:r>
          </a:p>
          <a:p>
            <a:pPr algn="ctr"/>
            <a:endParaRPr lang="en-US" dirty="0" smtClean="0"/>
          </a:p>
          <a:p>
            <a:pPr algn="ctr"/>
            <a:endParaRPr lang="en-US" dirty="0"/>
          </a:p>
        </p:txBody>
      </p:sp>
      <p:pic>
        <p:nvPicPr>
          <p:cNvPr id="1026" name="Picture 2" descr="C:\Program Files (x86)\Microsoft Office\MEDIA\CAGCAT10\j0284916.jpg"/>
          <p:cNvPicPr>
            <a:picLocks noChangeAspect="1" noChangeArrowheads="1"/>
          </p:cNvPicPr>
          <p:nvPr/>
        </p:nvPicPr>
        <p:blipFill>
          <a:blip r:embed="rId2" cstate="print"/>
          <a:srcRect/>
          <a:stretch>
            <a:fillRect/>
          </a:stretch>
        </p:blipFill>
        <p:spPr bwMode="auto">
          <a:xfrm>
            <a:off x="1219200" y="4038600"/>
            <a:ext cx="3657600" cy="2419350"/>
          </a:xfrm>
          <a:prstGeom prst="rect">
            <a:avLst/>
          </a:prstGeom>
          <a:noFill/>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Tanya\Pictures\2012-05-20 001\100_1522.JPG"/>
          <p:cNvPicPr>
            <a:picLocks noChangeAspect="1" noChangeArrowheads="1"/>
          </p:cNvPicPr>
          <p:nvPr/>
        </p:nvPicPr>
        <p:blipFill>
          <a:blip r:embed="rId2" cstate="print"/>
          <a:srcRect/>
          <a:stretch>
            <a:fillRect/>
          </a:stretch>
        </p:blipFill>
        <p:spPr bwMode="auto">
          <a:xfrm>
            <a:off x="487680" y="365760"/>
            <a:ext cx="8168640" cy="6126480"/>
          </a:xfrm>
          <a:prstGeom prst="rect">
            <a:avLst/>
          </a:prstGeom>
          <a:noFill/>
        </p:spPr>
      </p:pic>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Tanya\Pictures\2012-04-16 001\100_1417.JPG"/>
          <p:cNvPicPr>
            <a:picLocks noChangeAspect="1" noChangeArrowheads="1"/>
          </p:cNvPicPr>
          <p:nvPr/>
        </p:nvPicPr>
        <p:blipFill>
          <a:blip r:embed="rId2" cstate="print"/>
          <a:srcRect/>
          <a:stretch>
            <a:fillRect/>
          </a:stretch>
        </p:blipFill>
        <p:spPr bwMode="auto">
          <a:xfrm>
            <a:off x="685800" y="0"/>
            <a:ext cx="3505200" cy="3063240"/>
          </a:xfrm>
          <a:prstGeom prst="rect">
            <a:avLst/>
          </a:prstGeom>
          <a:noFill/>
        </p:spPr>
      </p:pic>
      <p:pic>
        <p:nvPicPr>
          <p:cNvPr id="3" name="Picture 2" descr="C:\Users\Tanya\Pictures\2012-04-16 001\100_1416.JPG"/>
          <p:cNvPicPr>
            <a:picLocks noChangeAspect="1" noChangeArrowheads="1"/>
          </p:cNvPicPr>
          <p:nvPr/>
        </p:nvPicPr>
        <p:blipFill>
          <a:blip r:embed="rId3" cstate="print"/>
          <a:srcRect/>
          <a:stretch>
            <a:fillRect/>
          </a:stretch>
        </p:blipFill>
        <p:spPr bwMode="auto">
          <a:xfrm>
            <a:off x="4648200" y="304800"/>
            <a:ext cx="4191000" cy="2514600"/>
          </a:xfrm>
          <a:prstGeom prst="rect">
            <a:avLst/>
          </a:prstGeom>
          <a:ln w="228600" cap="sq" cmpd="thickThin">
            <a:solidFill>
              <a:srgbClr val="000000"/>
            </a:solidFill>
            <a:prstDash val="solid"/>
            <a:miter lim="800000"/>
          </a:ln>
          <a:effectLst>
            <a:innerShdw blurRad="76200">
              <a:srgbClr val="000000"/>
            </a:innerShdw>
          </a:effectLst>
        </p:spPr>
      </p:pic>
      <p:pic>
        <p:nvPicPr>
          <p:cNvPr id="4" name="Picture 2" descr="C:\Users\Tanya\Pictures\2012-04-16 001\100_1426.JPG"/>
          <p:cNvPicPr>
            <a:picLocks noChangeAspect="1" noChangeArrowheads="1"/>
          </p:cNvPicPr>
          <p:nvPr/>
        </p:nvPicPr>
        <p:blipFill>
          <a:blip r:embed="rId4" cstate="print"/>
          <a:srcRect/>
          <a:stretch>
            <a:fillRect/>
          </a:stretch>
        </p:blipFill>
        <p:spPr bwMode="auto">
          <a:xfrm>
            <a:off x="685800" y="3200400"/>
            <a:ext cx="3429000" cy="3139440"/>
          </a:xfrm>
          <a:prstGeom prst="rect">
            <a:avLst/>
          </a:prstGeom>
          <a:noFill/>
        </p:spPr>
      </p:pic>
      <p:pic>
        <p:nvPicPr>
          <p:cNvPr id="5" name="Picture 2" descr="C:\Users\Tanya\Pictures\100_1452.JPG"/>
          <p:cNvPicPr>
            <a:picLocks noChangeAspect="1" noChangeArrowheads="1"/>
          </p:cNvPicPr>
          <p:nvPr/>
        </p:nvPicPr>
        <p:blipFill>
          <a:blip r:embed="rId5" cstate="print"/>
          <a:srcRect/>
          <a:stretch>
            <a:fillRect/>
          </a:stretch>
        </p:blipFill>
        <p:spPr bwMode="auto">
          <a:xfrm>
            <a:off x="4495800" y="3429000"/>
            <a:ext cx="4343400" cy="2682875"/>
          </a:xfrm>
          <a:prstGeom prst="rect">
            <a:avLst/>
          </a:prstGeom>
          <a:noFill/>
        </p:spPr>
      </p:pic>
    </p:spTree>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BT 5: Activities for Application and Extension of Knowledge </a:t>
            </a:r>
            <a:endParaRPr lang="en-US" dirty="0"/>
          </a:p>
        </p:txBody>
      </p:sp>
      <p:sp>
        <p:nvSpPr>
          <p:cNvPr id="3" name="Content Placeholder 2"/>
          <p:cNvSpPr>
            <a:spLocks noGrp="1"/>
          </p:cNvSpPr>
          <p:nvPr>
            <p:ph idx="1"/>
          </p:nvPr>
        </p:nvSpPr>
        <p:spPr/>
        <p:txBody>
          <a:bodyPr>
            <a:normAutofit/>
          </a:bodyPr>
          <a:lstStyle/>
          <a:p>
            <a:endParaRPr lang="en-US" dirty="0" smtClean="0"/>
          </a:p>
          <a:p>
            <a:r>
              <a:rPr lang="en-US" dirty="0" smtClean="0"/>
              <a:t>Spring walks to take photographs and collect specimens to create a collage</a:t>
            </a:r>
          </a:p>
          <a:p>
            <a:r>
              <a:rPr lang="en-US" dirty="0" smtClean="0"/>
              <a:t>Plant flowers, monitor their growth and observe their needs </a:t>
            </a:r>
          </a:p>
          <a:p>
            <a:r>
              <a:rPr lang="en-US" dirty="0" smtClean="0"/>
              <a:t>Observe and monitor caterpillars turning into butterflies</a:t>
            </a:r>
          </a:p>
          <a:p>
            <a:r>
              <a:rPr lang="en-US" dirty="0" smtClean="0"/>
              <a:t>Field Trips </a:t>
            </a:r>
          </a:p>
          <a:p>
            <a:endParaRPr lang="en-US" dirty="0"/>
          </a:p>
        </p:txBody>
      </p:sp>
      <p:pic>
        <p:nvPicPr>
          <p:cNvPr id="2052" name="Picture 4" descr="http://www.thebutterflysite.com/images/monarch-emerging.jpg"/>
          <p:cNvPicPr>
            <a:picLocks noChangeAspect="1" noChangeArrowheads="1"/>
          </p:cNvPicPr>
          <p:nvPr/>
        </p:nvPicPr>
        <p:blipFill>
          <a:blip r:embed="rId2" cstate="print"/>
          <a:srcRect/>
          <a:stretch>
            <a:fillRect/>
          </a:stretch>
        </p:blipFill>
        <p:spPr bwMode="auto">
          <a:xfrm>
            <a:off x="5867400" y="4876800"/>
            <a:ext cx="3048000" cy="1685925"/>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5886896" y="914400"/>
            <a:ext cx="2876104" cy="228600"/>
          </a:xfrm>
        </p:spPr>
        <p:txBody>
          <a:bodyPr/>
          <a:lstStyle/>
          <a:p>
            <a:r>
              <a:rPr lang="en-US" dirty="0" smtClean="0"/>
              <a:t>Non- Fiction Literature</a:t>
            </a:r>
            <a:endParaRPr lang="en-US" dirty="0"/>
          </a:p>
        </p:txBody>
      </p:sp>
      <p:sp>
        <p:nvSpPr>
          <p:cNvPr id="4" name="Text Placeholder 3"/>
          <p:cNvSpPr>
            <a:spLocks noGrp="1"/>
          </p:cNvSpPr>
          <p:nvPr>
            <p:ph type="body" sz="half" idx="2"/>
          </p:nvPr>
        </p:nvSpPr>
        <p:spPr/>
        <p:txBody>
          <a:bodyPr/>
          <a:lstStyle/>
          <a:p>
            <a:r>
              <a:rPr lang="en-US" dirty="0" smtClean="0"/>
              <a:t>Were Learning about the Life Cycle of a Butterfly</a:t>
            </a:r>
            <a:endParaRPr lang="en-US" dirty="0"/>
          </a:p>
        </p:txBody>
      </p:sp>
      <p:pic>
        <p:nvPicPr>
          <p:cNvPr id="5" name="Picture 2" descr="C:\Users\Tanya\Pictures\2012-04-16 001\100_1411.JPG"/>
          <p:cNvPicPr>
            <a:picLocks noGrp="1" noChangeAspect="1" noChangeArrowheads="1"/>
          </p:cNvPicPr>
          <p:nvPr>
            <p:ph type="pic" idx="1"/>
          </p:nvPr>
        </p:nvPicPr>
        <p:blipFill>
          <a:blip r:embed="rId2" cstate="print"/>
          <a:srcRect l="2846" r="2846"/>
          <a:stretch>
            <a:fillRect/>
          </a:stretch>
        </p:blipFill>
        <p:spPr bwMode="auto">
          <a:xfrm>
            <a:off x="914400" y="1219200"/>
            <a:ext cx="4419600" cy="3514531"/>
          </a:xfrm>
          <a:prstGeom prst="rect">
            <a:avLst/>
          </a:prstGeom>
          <a:noFill/>
        </p:spPr>
      </p:pic>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anya\Pictures\IMAG0926.jpg"/>
          <p:cNvPicPr>
            <a:picLocks noChangeAspect="1" noChangeArrowheads="1"/>
          </p:cNvPicPr>
          <p:nvPr/>
        </p:nvPicPr>
        <p:blipFill>
          <a:blip r:embed="rId2" cstate="print"/>
          <a:srcRect/>
          <a:stretch>
            <a:fillRect/>
          </a:stretch>
        </p:blipFill>
        <p:spPr bwMode="auto">
          <a:xfrm>
            <a:off x="2521323" y="0"/>
            <a:ext cx="4101353" cy="6858000"/>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knowledge</a:t>
            </a:r>
            <a:endParaRPr lang="en-US" dirty="0"/>
          </a:p>
        </p:txBody>
      </p:sp>
      <p:pic>
        <p:nvPicPr>
          <p:cNvPr id="7" name="Picture Placeholder 6" descr="100_1519.JPG"/>
          <p:cNvPicPr>
            <a:picLocks noGrp="1" noChangeAspect="1"/>
          </p:cNvPicPr>
          <p:nvPr>
            <p:ph type="pic" idx="1"/>
          </p:nvPr>
        </p:nvPicPr>
        <p:blipFill>
          <a:blip r:embed="rId2" cstate="print"/>
          <a:srcRect l="2846" r="2846"/>
          <a:stretch>
            <a:fillRect/>
          </a:stretch>
        </p:blipFill>
        <p:spPr/>
      </p:pic>
      <p:sp>
        <p:nvSpPr>
          <p:cNvPr id="4" name="Text Placeholder 3"/>
          <p:cNvSpPr>
            <a:spLocks noGrp="1"/>
          </p:cNvSpPr>
          <p:nvPr>
            <p:ph type="body" sz="half" idx="2"/>
          </p:nvPr>
        </p:nvSpPr>
        <p:spPr/>
        <p:txBody>
          <a:bodyPr/>
          <a:lstStyle/>
          <a:p>
            <a:r>
              <a:rPr lang="en-US" dirty="0" smtClean="0"/>
              <a:t>Illustration of Life Cycle of Butterfly.</a:t>
            </a:r>
            <a:endParaRPr lang="en-US" dirty="0"/>
          </a:p>
        </p:txBody>
      </p:sp>
    </p:spTree>
  </p:cSld>
  <p:clrMapOvr>
    <a:masterClrMapping/>
  </p:clrMapOvr>
  <p:transition spd="slow">
    <p:pull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Tanya\AppData\Local\Microsoft\Windows\Temporary Internet Files\Content.IE5\E307XVCD\IMAG0930.jpg"/>
          <p:cNvPicPr>
            <a:picLocks noChangeAspect="1" noChangeArrowheads="1"/>
          </p:cNvPicPr>
          <p:nvPr/>
        </p:nvPicPr>
        <p:blipFill>
          <a:blip r:embed="rId2" cstate="print"/>
          <a:srcRect/>
          <a:stretch>
            <a:fillRect/>
          </a:stretch>
        </p:blipFill>
        <p:spPr bwMode="auto">
          <a:xfrm>
            <a:off x="2521323" y="0"/>
            <a:ext cx="4101353" cy="6858000"/>
          </a:xfrm>
          <a:prstGeom prst="rect">
            <a:avLst/>
          </a:prstGeom>
          <a:noFill/>
        </p:spPr>
      </p:pic>
    </p:spTree>
  </p:cSld>
  <p:clrMapOvr>
    <a:masterClrMapping/>
  </p:clrMapOvr>
  <p:transition spd="slow">
    <p:pull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Tanya\Downloads\IMAG0924.jpg"/>
          <p:cNvPicPr>
            <a:picLocks noChangeAspect="1" noChangeArrowheads="1"/>
          </p:cNvPicPr>
          <p:nvPr/>
        </p:nvPicPr>
        <p:blipFill>
          <a:blip r:embed="rId2" cstate="print"/>
          <a:srcRect/>
          <a:stretch>
            <a:fillRect/>
          </a:stretch>
        </p:blipFill>
        <p:spPr bwMode="auto">
          <a:xfrm>
            <a:off x="381001" y="0"/>
            <a:ext cx="2895600" cy="4343400"/>
          </a:xfrm>
          <a:prstGeom prst="rect">
            <a:avLst/>
          </a:prstGeom>
          <a:noFill/>
        </p:spPr>
      </p:pic>
      <p:pic>
        <p:nvPicPr>
          <p:cNvPr id="4" name="Picture 3" descr="IMG_0365235.jpg"/>
          <p:cNvPicPr>
            <a:picLocks noChangeAspect="1"/>
          </p:cNvPicPr>
          <p:nvPr/>
        </p:nvPicPr>
        <p:blipFill>
          <a:blip r:embed="rId3"/>
          <a:stretch>
            <a:fillRect/>
          </a:stretch>
        </p:blipFill>
        <p:spPr>
          <a:xfrm>
            <a:off x="3657600" y="304800"/>
            <a:ext cx="5029200" cy="2866856"/>
          </a:xfrm>
          <a:prstGeom prst="rect">
            <a:avLst/>
          </a:prstGeom>
        </p:spPr>
      </p:pic>
      <p:pic>
        <p:nvPicPr>
          <p:cNvPr id="5" name="Picture 4" descr="IMG_0369229.jpg"/>
          <p:cNvPicPr>
            <a:picLocks noChangeAspect="1"/>
          </p:cNvPicPr>
          <p:nvPr/>
        </p:nvPicPr>
        <p:blipFill>
          <a:blip r:embed="rId4"/>
          <a:stretch>
            <a:fillRect/>
          </a:stretch>
        </p:blipFill>
        <p:spPr>
          <a:xfrm>
            <a:off x="3505200" y="3352800"/>
            <a:ext cx="4876800" cy="3200400"/>
          </a:xfrm>
          <a:prstGeom prst="rect">
            <a:avLst/>
          </a:prstGeom>
        </p:spPr>
      </p:pic>
    </p:spTree>
  </p:cSld>
  <p:clrMapOvr>
    <a:masterClrMapping/>
  </p:clrMapOvr>
  <p:transition spd="slow">
    <p:pull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BT 6: Evaluating Learning </a:t>
            </a:r>
            <a:endParaRPr lang="en-US" dirty="0"/>
          </a:p>
        </p:txBody>
      </p:sp>
      <p:sp>
        <p:nvSpPr>
          <p:cNvPr id="3" name="Content Placeholder 2"/>
          <p:cNvSpPr>
            <a:spLocks noGrp="1"/>
          </p:cNvSpPr>
          <p:nvPr>
            <p:ph idx="1"/>
          </p:nvPr>
        </p:nvSpPr>
        <p:spPr>
          <a:xfrm>
            <a:off x="1435608" y="1219200"/>
            <a:ext cx="7498080" cy="5410200"/>
          </a:xfrm>
        </p:spPr>
        <p:txBody>
          <a:bodyPr>
            <a:normAutofit/>
          </a:bodyPr>
          <a:lstStyle/>
          <a:p>
            <a:r>
              <a:rPr lang="en-US" sz="2800" dirty="0" smtClean="0"/>
              <a:t>Rubric’s for both teacher and student in evaluation of snack projects and scientific drawings </a:t>
            </a:r>
          </a:p>
          <a:p>
            <a:endParaRPr lang="en-US" sz="2800" dirty="0" smtClean="0"/>
          </a:p>
          <a:p>
            <a:r>
              <a:rPr lang="en-US" sz="2800" dirty="0" smtClean="0"/>
              <a:t>Anecdotal notes and student teacher conversation and questions to monitor progress during entire unit </a:t>
            </a:r>
          </a:p>
          <a:p>
            <a:endParaRPr lang="en-US" sz="2800" dirty="0" smtClean="0"/>
          </a:p>
          <a:p>
            <a:r>
              <a:rPr lang="en-US" sz="2800" dirty="0" smtClean="0"/>
              <a:t>Observation charts for students to monitor growth and needs of flower and insects ( butterflies and ladybugs)</a:t>
            </a:r>
          </a:p>
          <a:p>
            <a:endParaRPr lang="en-US" sz="2400" dirty="0" smtClean="0"/>
          </a:p>
        </p:txBody>
      </p:sp>
    </p:spTree>
  </p:cSld>
  <p:clrMapOvr>
    <a:masterClrMapping/>
  </p:clrMapOvr>
  <p:transition spd="slow">
    <p:pull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Tanya\Pictures\2012-05-20 001\100_1525.JPG"/>
          <p:cNvPicPr>
            <a:picLocks noChangeAspect="1" noChangeArrowheads="1"/>
          </p:cNvPicPr>
          <p:nvPr/>
        </p:nvPicPr>
        <p:blipFill>
          <a:blip r:embed="rId2" cstate="print"/>
          <a:srcRect/>
          <a:stretch>
            <a:fillRect/>
          </a:stretch>
        </p:blipFill>
        <p:spPr bwMode="auto">
          <a:xfrm>
            <a:off x="487680" y="365760"/>
            <a:ext cx="8168640" cy="6126480"/>
          </a:xfrm>
          <a:prstGeom prst="rect">
            <a:avLst/>
          </a:prstGeom>
          <a:noFill/>
        </p:spPr>
      </p:pic>
    </p:spTree>
  </p:cSld>
  <p:clrMapOvr>
    <a:masterClrMapping/>
  </p:clrMapOvr>
  <p:transition spd="slow">
    <p:zoom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Teach Science?</a:t>
            </a:r>
            <a:endParaRPr lang="en-US" dirty="0"/>
          </a:p>
        </p:txBody>
      </p:sp>
      <p:sp>
        <p:nvSpPr>
          <p:cNvPr id="3" name="Content Placeholder 2"/>
          <p:cNvSpPr>
            <a:spLocks noGrp="1"/>
          </p:cNvSpPr>
          <p:nvPr>
            <p:ph idx="1"/>
          </p:nvPr>
        </p:nvSpPr>
        <p:spPr>
          <a:ln>
            <a:solidFill>
              <a:schemeClr val="tx1"/>
            </a:solidFill>
          </a:ln>
        </p:spPr>
        <p:txBody>
          <a:bodyPr>
            <a:normAutofit fontScale="92500" lnSpcReduction="10000"/>
          </a:bodyPr>
          <a:lstStyle/>
          <a:p>
            <a:pPr>
              <a:buNone/>
            </a:pPr>
            <a:r>
              <a:rPr lang="en-US" sz="2000" b="1" dirty="0" smtClean="0"/>
              <a:t>It’s importance is shared by many but , Nancy Atkinson explained it well in this following statement. </a:t>
            </a:r>
            <a:endParaRPr lang="en-US" sz="2000" dirty="0" smtClean="0"/>
          </a:p>
          <a:p>
            <a:pPr>
              <a:buNone/>
            </a:pPr>
            <a:r>
              <a:rPr lang="en-US" sz="2000" b="1" dirty="0" smtClean="0"/>
              <a:t>     “Science is everywhere in today’s world. It is part of our daily lives, from cooking and gardening, to recycling and comprehending the daily weather report, to reading a map and using a computer.  Advances in technology and science are transforming our world at an incredible pace, and our children’s future will surely be filled with leaps in technology we can only imagine. Being “science literate” will no longer be just an advantage but an absolute necessity. We can’t escape from the significance of science in our world.  But not everyone understands that, or has been taught to think critically, or been provided with the tools to analyze and test a problem or situation.”</a:t>
            </a:r>
            <a:endParaRPr lang="en-US" sz="2000" dirty="0" smtClean="0"/>
          </a:p>
          <a:p>
            <a:pPr>
              <a:buNone/>
            </a:pPr>
            <a:r>
              <a:rPr lang="en-US" sz="2000" dirty="0" smtClean="0">
                <a:hlinkClick r:id="rId2"/>
              </a:rPr>
              <a:t>http://vimeo.com/3531977</a:t>
            </a:r>
            <a:r>
              <a:rPr lang="en-US" sz="2000" dirty="0" smtClean="0"/>
              <a:t>     </a:t>
            </a:r>
            <a:r>
              <a:rPr lang="en-US" sz="2000" i="1" dirty="0" smtClean="0"/>
              <a:t>www.</a:t>
            </a:r>
            <a:r>
              <a:rPr lang="en-US" sz="2000" b="1" i="1" dirty="0" smtClean="0"/>
              <a:t>universetoday</a:t>
            </a:r>
            <a:r>
              <a:rPr lang="en-US" sz="2000" i="1" dirty="0" smtClean="0"/>
              <a:t>.com/83736/</a:t>
            </a:r>
            <a:r>
              <a:rPr lang="en-US" sz="2000" b="1" i="1" dirty="0" smtClean="0"/>
              <a:t>importance</a:t>
            </a:r>
            <a:r>
              <a:rPr lang="en-US" sz="2000" i="1" dirty="0" smtClean="0"/>
              <a:t>-</a:t>
            </a:r>
            <a:r>
              <a:rPr lang="en-US" sz="2000" b="1" i="1" dirty="0" smtClean="0"/>
              <a:t>of-science</a:t>
            </a:r>
            <a:endParaRPr lang="en-US" sz="2000" dirty="0" smtClean="0"/>
          </a:p>
          <a:p>
            <a:pPr>
              <a:buNone/>
            </a:pPr>
            <a:r>
              <a:rPr lang="en-US" sz="2000" dirty="0" smtClean="0"/>
              <a:t>    </a:t>
            </a:r>
          </a:p>
        </p:txBody>
      </p:sp>
      <p:pic>
        <p:nvPicPr>
          <p:cNvPr id="1026" name="Picture 2" descr="C:\Users\Tanya\AppData\Local\Microsoft\Windows\Temporary Internet Files\Content.IE5\DP41T1PG\MC900022481[1].wmf"/>
          <p:cNvPicPr>
            <a:picLocks noChangeAspect="1" noChangeArrowheads="1"/>
          </p:cNvPicPr>
          <p:nvPr/>
        </p:nvPicPr>
        <p:blipFill>
          <a:blip r:embed="rId3" cstate="print"/>
          <a:srcRect/>
          <a:stretch>
            <a:fillRect/>
          </a:stretch>
        </p:blipFill>
        <p:spPr bwMode="auto">
          <a:xfrm>
            <a:off x="8001000" y="152400"/>
            <a:ext cx="990600" cy="1157935"/>
          </a:xfrm>
          <a:prstGeom prst="rect">
            <a:avLst/>
          </a:prstGeom>
          <a:noFill/>
        </p:spPr>
      </p:pic>
    </p:spTree>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 Standards:</a:t>
            </a:r>
            <a:endParaRPr lang="en-US" dirty="0"/>
          </a:p>
        </p:txBody>
      </p:sp>
      <p:pic>
        <p:nvPicPr>
          <p:cNvPr id="3074" name="Picture 2" descr="C:\Users\Tanya\AppData\Local\Microsoft\Windows\Temporary Internet Files\Content.IE5\QD4ZW2IL\MC900022263[1].wmf"/>
          <p:cNvPicPr>
            <a:picLocks noChangeAspect="1" noChangeArrowheads="1"/>
          </p:cNvPicPr>
          <p:nvPr/>
        </p:nvPicPr>
        <p:blipFill>
          <a:blip r:embed="rId2" cstate="print"/>
          <a:srcRect/>
          <a:stretch>
            <a:fillRect/>
          </a:stretch>
        </p:blipFill>
        <p:spPr bwMode="auto">
          <a:xfrm>
            <a:off x="7848600" y="0"/>
            <a:ext cx="1014413" cy="1066800"/>
          </a:xfrm>
          <a:prstGeom prst="rect">
            <a:avLst/>
          </a:prstGeom>
          <a:noFill/>
        </p:spPr>
      </p:pic>
      <p:pic>
        <p:nvPicPr>
          <p:cNvPr id="6" name="Picture 3" descr="C:\Users\Tanya\AppData\Local\Microsoft\Windows\Temporary Internet Files\Content.IE5\E307XVCD\MP900438590[1].jpg"/>
          <p:cNvPicPr>
            <a:picLocks noGrp="1" noChangeAspect="1" noChangeArrowheads="1"/>
          </p:cNvPicPr>
          <p:nvPr>
            <p:ph idx="1"/>
          </p:nvPr>
        </p:nvPicPr>
        <p:blipFill>
          <a:blip r:embed="rId3" cstate="print"/>
          <a:srcRect/>
          <a:stretch>
            <a:fillRect/>
          </a:stretch>
        </p:blipFill>
        <p:spPr bwMode="auto">
          <a:xfrm>
            <a:off x="228601" y="5791200"/>
            <a:ext cx="1295400" cy="885444"/>
          </a:xfrm>
          <a:prstGeom prst="rect">
            <a:avLst/>
          </a:prstGeom>
          <a:noFill/>
        </p:spPr>
      </p:pic>
      <p:sp>
        <p:nvSpPr>
          <p:cNvPr id="4097" name="Rectangle 1"/>
          <p:cNvSpPr>
            <a:spLocks noChangeArrowheads="1"/>
          </p:cNvSpPr>
          <p:nvPr/>
        </p:nvSpPr>
        <p:spPr bwMode="auto">
          <a:xfrm>
            <a:off x="1219200" y="1066800"/>
            <a:ext cx="67056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00275" algn="l"/>
              </a:tabLst>
            </a:pPr>
            <a:r>
              <a:rPr kumimoji="0" lang="en-US" sz="1400" b="1"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Standard 3.0</a:t>
            </a:r>
            <a:r>
              <a:rPr kumimoji="0" lang="en-US" sz="1400" b="0" i="0" u="none" strike="noStrike" cap="none" normalizeH="0" baseline="0" dirty="0" smtClean="0">
                <a:ln>
                  <a:noFill/>
                </a:ln>
                <a:solidFill>
                  <a:schemeClr val="tx1"/>
                </a:solidFill>
                <a:effectLst/>
                <a:latin typeface="Verdana" pitchFamily="34" charset="0"/>
                <a:ea typeface="Times New Roman" pitchFamily="18" charset="0"/>
                <a:cs typeface="Arial" pitchFamily="34" charset="0"/>
              </a:rPr>
              <a:t> Life Science: The students will use scientific skills and processes to explain the dynamic nature of living things, their interactions, and the results from the interactions that occur over time.</a:t>
            </a:r>
            <a:r>
              <a:rPr kumimoji="0" lang="en-US" sz="1400" b="1" i="0" u="none" strike="noStrike" cap="none" normalizeH="0" baseline="0" dirty="0" smtClean="0">
                <a:ln>
                  <a:noFill/>
                </a:ln>
                <a:solidFill>
                  <a:schemeClr val="tx1"/>
                </a:solidFill>
                <a:effectLst/>
                <a:latin typeface="Goudy Old Style Extrabold"/>
                <a:ea typeface="Times New Roman" pitchFamily="18" charset="0"/>
                <a:cs typeface="Arial" pitchFamily="34" charset="0"/>
              </a:rPr>
              <a:t>	</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Rectangle 7"/>
          <p:cNvSpPr/>
          <p:nvPr/>
        </p:nvSpPr>
        <p:spPr>
          <a:xfrm>
            <a:off x="1295400" y="1752600"/>
            <a:ext cx="1940468" cy="369332"/>
          </a:xfrm>
          <a:prstGeom prst="rect">
            <a:avLst/>
          </a:prstGeom>
        </p:spPr>
        <p:txBody>
          <a:bodyPr wrap="none">
            <a:spAutoFit/>
          </a:bodyPr>
          <a:lstStyle/>
          <a:p>
            <a:r>
              <a:rPr lang="en-US" b="1" dirty="0" smtClean="0"/>
              <a:t>A</a:t>
            </a:r>
            <a:r>
              <a:rPr lang="en-US" dirty="0" smtClean="0"/>
              <a:t>. Diversity of Life</a:t>
            </a:r>
            <a:endParaRPr lang="en-US" dirty="0"/>
          </a:p>
        </p:txBody>
      </p:sp>
      <p:sp>
        <p:nvSpPr>
          <p:cNvPr id="9" name="Rectangle 8"/>
          <p:cNvSpPr/>
          <p:nvPr/>
        </p:nvSpPr>
        <p:spPr>
          <a:xfrm>
            <a:off x="1676400" y="2057400"/>
            <a:ext cx="4572000" cy="914400"/>
          </a:xfrm>
          <a:prstGeom prst="rect">
            <a:avLst/>
          </a:prstGeom>
        </p:spPr>
        <p:txBody>
          <a:bodyPr wrap="square">
            <a:spAutoFit/>
          </a:bodyPr>
          <a:lstStyle/>
          <a:p>
            <a:r>
              <a:rPr lang="en-US" b="1" dirty="0" smtClean="0"/>
              <a:t>1.</a:t>
            </a:r>
            <a:r>
              <a:rPr lang="en-US" dirty="0" smtClean="0"/>
              <a:t> </a:t>
            </a:r>
            <a:r>
              <a:rPr lang="en-US" u="sng" dirty="0" smtClean="0"/>
              <a:t>Observe</a:t>
            </a:r>
            <a:r>
              <a:rPr lang="en-US" dirty="0" smtClean="0"/>
              <a:t> a variety of familiar plants and animals to describe how they are alike and how they are different.</a:t>
            </a:r>
            <a:endParaRPr lang="en-US" dirty="0"/>
          </a:p>
        </p:txBody>
      </p:sp>
      <p:sp>
        <p:nvSpPr>
          <p:cNvPr id="10" name="Rectangle 9"/>
          <p:cNvSpPr/>
          <p:nvPr/>
        </p:nvSpPr>
        <p:spPr>
          <a:xfrm>
            <a:off x="1676400" y="2971800"/>
            <a:ext cx="4572000" cy="923330"/>
          </a:xfrm>
          <a:prstGeom prst="rect">
            <a:avLst/>
          </a:prstGeom>
        </p:spPr>
        <p:txBody>
          <a:bodyPr>
            <a:spAutoFit/>
          </a:bodyPr>
          <a:lstStyle/>
          <a:p>
            <a:r>
              <a:rPr lang="en-US" b="1" dirty="0" smtClean="0"/>
              <a:t>a.</a:t>
            </a:r>
            <a:r>
              <a:rPr lang="en-US" dirty="0" smtClean="0"/>
              <a:t> Gather information about how some animals are alike in the way they look and in the things they do.</a:t>
            </a:r>
            <a:endParaRPr lang="en-US" dirty="0"/>
          </a:p>
        </p:txBody>
      </p:sp>
      <p:sp>
        <p:nvSpPr>
          <p:cNvPr id="12" name="Rectangle 11"/>
          <p:cNvSpPr/>
          <p:nvPr/>
        </p:nvSpPr>
        <p:spPr>
          <a:xfrm>
            <a:off x="1752600" y="3886200"/>
            <a:ext cx="4572000" cy="1200329"/>
          </a:xfrm>
          <a:prstGeom prst="rect">
            <a:avLst/>
          </a:prstGeom>
        </p:spPr>
        <p:txBody>
          <a:bodyPr>
            <a:spAutoFit/>
          </a:bodyPr>
          <a:lstStyle/>
          <a:p>
            <a:r>
              <a:rPr lang="en-US" b="1" dirty="0" smtClean="0"/>
              <a:t>b.</a:t>
            </a:r>
            <a:r>
              <a:rPr lang="en-US" dirty="0" smtClean="0"/>
              <a:t> Gather information about how some plants are alike in the way they look and in the things they do.</a:t>
            </a:r>
            <a:br>
              <a:rPr lang="en-US" dirty="0" smtClean="0"/>
            </a:br>
            <a:endParaRPr lang="en-US" dirty="0"/>
          </a:p>
        </p:txBody>
      </p:sp>
      <p:sp>
        <p:nvSpPr>
          <p:cNvPr id="13" name="Rectangle 12"/>
          <p:cNvSpPr/>
          <p:nvPr/>
        </p:nvSpPr>
        <p:spPr>
          <a:xfrm>
            <a:off x="1752600" y="4800600"/>
            <a:ext cx="4572000" cy="1754326"/>
          </a:xfrm>
          <a:prstGeom prst="rect">
            <a:avLst/>
          </a:prstGeom>
        </p:spPr>
        <p:txBody>
          <a:bodyPr>
            <a:spAutoFit/>
          </a:bodyPr>
          <a:lstStyle/>
          <a:p>
            <a:r>
              <a:rPr lang="en-US" b="1" dirty="0" smtClean="0"/>
              <a:t>c.</a:t>
            </a:r>
            <a:r>
              <a:rPr lang="en-US" dirty="0" smtClean="0"/>
              <a:t> Draw a picture of two animals that look alike (or plants) and of two animals (or plants) that look different and respond to questions that are raised by those who </a:t>
            </a:r>
            <a:r>
              <a:rPr lang="en-US" u="sng" dirty="0" smtClean="0"/>
              <a:t>observe</a:t>
            </a:r>
            <a:r>
              <a:rPr lang="en-US" dirty="0" smtClean="0"/>
              <a:t> the pictures.</a:t>
            </a:r>
            <a:br>
              <a:rPr lang="en-US" dirty="0" smtClean="0"/>
            </a:br>
            <a:endParaRPr lang="en-US" dirty="0"/>
          </a:p>
        </p:txBody>
      </p:sp>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Content Standards continued:</a:t>
            </a:r>
            <a:endParaRPr lang="en-US" sz="2400" dirty="0"/>
          </a:p>
        </p:txBody>
      </p:sp>
      <p:sp>
        <p:nvSpPr>
          <p:cNvPr id="3" name="Content Placeholder 2"/>
          <p:cNvSpPr>
            <a:spLocks noGrp="1"/>
          </p:cNvSpPr>
          <p:nvPr>
            <p:ph idx="1"/>
          </p:nvPr>
        </p:nvSpPr>
        <p:spPr>
          <a:xfrm>
            <a:off x="1371600" y="1066800"/>
            <a:ext cx="7498080" cy="5410200"/>
          </a:xfrm>
        </p:spPr>
        <p:txBody>
          <a:bodyPr>
            <a:normAutofit fontScale="92500" lnSpcReduction="20000"/>
          </a:bodyPr>
          <a:lstStyle/>
          <a:p>
            <a:pPr>
              <a:buNone/>
            </a:pPr>
            <a:r>
              <a:rPr lang="en-US" sz="1800" b="1" dirty="0" smtClean="0"/>
              <a:t>    </a:t>
            </a:r>
            <a:r>
              <a:rPr lang="en-US" sz="2000" b="1" dirty="0" smtClean="0"/>
              <a:t>d</a:t>
            </a:r>
            <a:r>
              <a:rPr lang="en-US" sz="1800" b="1" dirty="0" smtClean="0"/>
              <a:t>.</a:t>
            </a:r>
            <a:r>
              <a:rPr lang="en-US" sz="1800" dirty="0" smtClean="0"/>
              <a:t> Identify some of the things that all animals do, such as eat, move around and explain how their features (observable parts) help them do these things.</a:t>
            </a:r>
            <a:br>
              <a:rPr lang="en-US" sz="1800" dirty="0" smtClean="0"/>
            </a:br>
            <a:r>
              <a:rPr lang="en-US" sz="1800" b="1" dirty="0" smtClean="0"/>
              <a:t>C</a:t>
            </a:r>
            <a:r>
              <a:rPr lang="en-US" sz="1800" dirty="0" smtClean="0"/>
              <a:t>. Genetics</a:t>
            </a:r>
          </a:p>
          <a:p>
            <a:pPr>
              <a:buNone/>
            </a:pPr>
            <a:r>
              <a:rPr lang="en-US" sz="1800" b="1" dirty="0" smtClean="0"/>
              <a:t>        1.</a:t>
            </a:r>
            <a:r>
              <a:rPr lang="en-US" sz="1800" dirty="0" smtClean="0"/>
              <a:t> </a:t>
            </a:r>
            <a:r>
              <a:rPr lang="en-US" sz="1800" u="sng" dirty="0" smtClean="0"/>
              <a:t>Observe</a:t>
            </a:r>
            <a:r>
              <a:rPr lang="en-US" sz="1800" dirty="0" smtClean="0"/>
              <a:t>, describe and compare different kinds of animals and their    </a:t>
            </a:r>
            <a:r>
              <a:rPr lang="en-US" sz="1800" u="sng" dirty="0" smtClean="0"/>
              <a:t>offspring.</a:t>
            </a:r>
          </a:p>
          <a:p>
            <a:pPr>
              <a:buNone/>
            </a:pPr>
            <a:r>
              <a:rPr lang="en-US" sz="1800" b="1" dirty="0" smtClean="0"/>
              <a:t>          a.</a:t>
            </a:r>
            <a:r>
              <a:rPr lang="en-US" sz="1800" dirty="0" smtClean="0"/>
              <a:t> Recognize and describe the similarities and differences among familiar animals and their </a:t>
            </a:r>
            <a:r>
              <a:rPr lang="en-US" sz="1800" u="sng" dirty="0" smtClean="0"/>
              <a:t>offspring</a:t>
            </a:r>
            <a:r>
              <a:rPr lang="en-US" sz="1800" dirty="0" smtClean="0"/>
              <a:t>.</a:t>
            </a:r>
            <a:br>
              <a:rPr lang="en-US" sz="1800" dirty="0" smtClean="0"/>
            </a:br>
            <a:r>
              <a:rPr lang="en-US" sz="1800" dirty="0" smtClean="0"/>
              <a:t>      </a:t>
            </a:r>
            <a:r>
              <a:rPr lang="en-US" sz="1800" b="1" dirty="0" smtClean="0"/>
              <a:t>b.</a:t>
            </a:r>
            <a:r>
              <a:rPr lang="en-US" sz="1800" dirty="0" smtClean="0"/>
              <a:t> Describe how </a:t>
            </a:r>
            <a:r>
              <a:rPr lang="en-US" sz="1800" u="sng" dirty="0" smtClean="0"/>
              <a:t>offspring</a:t>
            </a:r>
            <a:r>
              <a:rPr lang="en-US" sz="1800" dirty="0" smtClean="0"/>
              <a:t> are very much, but not exactly, like their parents and like one another</a:t>
            </a:r>
            <a:r>
              <a:rPr lang="en-US" sz="1800" dirty="0" smtClean="0"/>
              <a:t>.</a:t>
            </a:r>
            <a:endParaRPr lang="en-US" sz="1800" dirty="0" smtClean="0"/>
          </a:p>
          <a:p>
            <a:r>
              <a:rPr lang="en-US" sz="1800" b="1" dirty="0" smtClean="0"/>
              <a:t>Standard 1.0 Skills and </a:t>
            </a:r>
            <a:r>
              <a:rPr lang="en-US" sz="1800" b="1" dirty="0" smtClean="0"/>
              <a:t>Processes</a:t>
            </a:r>
          </a:p>
          <a:p>
            <a:r>
              <a:rPr lang="en-US" sz="1800" b="1" dirty="0" smtClean="0"/>
              <a:t> </a:t>
            </a:r>
            <a:r>
              <a:rPr lang="en-US" sz="1800" b="1" dirty="0" smtClean="0"/>
              <a:t>A. Constructing Knowledge</a:t>
            </a:r>
            <a:endParaRPr lang="en-US" sz="1800" dirty="0" smtClean="0"/>
          </a:p>
          <a:p>
            <a:endParaRPr lang="en-US" sz="1800" dirty="0" smtClean="0"/>
          </a:p>
          <a:p>
            <a:pPr lvl="0"/>
            <a:r>
              <a:rPr lang="en-US" sz="1800" dirty="0" smtClean="0"/>
              <a:t>1.  Students </a:t>
            </a:r>
            <a:r>
              <a:rPr lang="en-US" sz="1800" dirty="0" smtClean="0"/>
              <a:t>will demonstrate the thinking and acting inherent in the practice of science.</a:t>
            </a:r>
            <a:br>
              <a:rPr lang="en-US" sz="1800" dirty="0" smtClean="0"/>
            </a:br>
            <a:r>
              <a:rPr lang="en-US" sz="1800" dirty="0" smtClean="0"/>
              <a:t>a. </a:t>
            </a:r>
            <a:r>
              <a:rPr lang="en-US" sz="1800" dirty="0" smtClean="0"/>
              <a:t>Describe what can be learned about things by just observing those things carefully and adding information by sometimes doing something to the things and noting what happens. </a:t>
            </a:r>
          </a:p>
          <a:p>
            <a:pPr lvl="0"/>
            <a:r>
              <a:rPr lang="en-US" sz="1800" dirty="0" smtClean="0"/>
              <a:t>b. Seek </a:t>
            </a:r>
            <a:r>
              <a:rPr lang="en-US" sz="1800" dirty="0" smtClean="0"/>
              <a:t>information through reading, observation, exploration, and investigations. </a:t>
            </a:r>
          </a:p>
          <a:p>
            <a:pPr lvl="0"/>
            <a:r>
              <a:rPr lang="en-US" sz="1800" dirty="0" smtClean="0"/>
              <a:t>C. Use tools </a:t>
            </a:r>
            <a:r>
              <a:rPr lang="en-US" sz="1800" dirty="0" smtClean="0"/>
              <a:t>such as thermometers, magnifiers, rulers, or balances to extend their senses and gather data. </a:t>
            </a:r>
          </a:p>
          <a:p>
            <a:pPr lvl="0"/>
            <a:endParaRPr lang="en-US" sz="1800" dirty="0" smtClean="0"/>
          </a:p>
          <a:p>
            <a:endParaRPr lang="en-US" sz="1800" dirty="0"/>
          </a:p>
        </p:txBody>
      </p:sp>
      <p:pic>
        <p:nvPicPr>
          <p:cNvPr id="6146" name="Picture 2" descr="C:\Users\Tanya\AppData\Local\Microsoft\Windows\Temporary Internet Files\Content.IE5\CL0R1YCC\MP900437364[1].jpg"/>
          <p:cNvPicPr>
            <a:picLocks noChangeAspect="1" noChangeArrowheads="1"/>
          </p:cNvPicPr>
          <p:nvPr/>
        </p:nvPicPr>
        <p:blipFill>
          <a:blip r:embed="rId2" cstate="print"/>
          <a:srcRect/>
          <a:stretch>
            <a:fillRect/>
          </a:stretch>
        </p:blipFill>
        <p:spPr bwMode="auto">
          <a:xfrm>
            <a:off x="228600" y="4876800"/>
            <a:ext cx="1600200" cy="1981200"/>
          </a:xfrm>
          <a:prstGeom prst="rect">
            <a:avLst/>
          </a:prstGeom>
          <a:noFill/>
        </p:spPr>
      </p:pic>
    </p:spTree>
  </p:cSld>
  <p:clrMapOvr>
    <a:masterClrMapping/>
  </p:clrMapOvr>
  <p:transition spd="slow">
    <p:wipe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498080" cy="1143000"/>
          </a:xfrm>
        </p:spPr>
        <p:txBody>
          <a:bodyPr>
            <a:normAutofit/>
          </a:bodyPr>
          <a:lstStyle/>
          <a:p>
            <a:r>
              <a:rPr lang="en-US" dirty="0" smtClean="0"/>
              <a:t>BT1: Emotional Connection</a:t>
            </a:r>
            <a:endParaRPr lang="en-US" dirty="0"/>
          </a:p>
        </p:txBody>
      </p:sp>
      <p:pic>
        <p:nvPicPr>
          <p:cNvPr id="4107" name="Picture 11" descr="C:\Users\Tanya\AppData\Local\Microsoft\Windows\Temporary Internet Files\Content.IE5\QD4ZW2IL\MC900382590[1].jpg"/>
          <p:cNvPicPr>
            <a:picLocks noChangeAspect="1" noChangeArrowheads="1"/>
          </p:cNvPicPr>
          <p:nvPr/>
        </p:nvPicPr>
        <p:blipFill>
          <a:blip r:embed="rId2" cstate="print"/>
          <a:srcRect/>
          <a:stretch>
            <a:fillRect/>
          </a:stretch>
        </p:blipFill>
        <p:spPr bwMode="auto">
          <a:xfrm>
            <a:off x="7543800" y="0"/>
            <a:ext cx="1447800" cy="1524000"/>
          </a:xfrm>
          <a:prstGeom prst="rect">
            <a:avLst/>
          </a:prstGeom>
          <a:noFill/>
        </p:spPr>
      </p:pic>
      <p:pic>
        <p:nvPicPr>
          <p:cNvPr id="16" name="Picture 4" descr="C:\Users\Tanya\AppData\Local\Microsoft\Windows\Temporary Internet Files\Content.IE5\CL0R1YCC\MC900356163[1].wmf"/>
          <p:cNvPicPr>
            <a:picLocks noGrp="1" noChangeAspect="1" noChangeArrowheads="1"/>
          </p:cNvPicPr>
          <p:nvPr>
            <p:ph idx="1"/>
          </p:nvPr>
        </p:nvPicPr>
        <p:blipFill>
          <a:blip r:embed="rId3" cstate="print"/>
          <a:srcRect/>
          <a:stretch>
            <a:fillRect/>
          </a:stretch>
        </p:blipFill>
        <p:spPr bwMode="auto">
          <a:xfrm>
            <a:off x="381000" y="5486400"/>
            <a:ext cx="1820570" cy="1107338"/>
          </a:xfrm>
          <a:prstGeom prst="rect">
            <a:avLst/>
          </a:prstGeom>
          <a:noFill/>
        </p:spPr>
      </p:pic>
      <p:sp>
        <p:nvSpPr>
          <p:cNvPr id="5" name="TextBox 4"/>
          <p:cNvSpPr txBox="1"/>
          <p:nvPr/>
        </p:nvSpPr>
        <p:spPr>
          <a:xfrm>
            <a:off x="1066800" y="1295400"/>
            <a:ext cx="7467600" cy="5262979"/>
          </a:xfrm>
          <a:prstGeom prst="rect">
            <a:avLst/>
          </a:prstGeom>
          <a:noFill/>
        </p:spPr>
        <p:txBody>
          <a:bodyPr wrap="square" rtlCol="0">
            <a:spAutoFit/>
          </a:bodyPr>
          <a:lstStyle/>
          <a:p>
            <a:pPr>
              <a:buFont typeface="Arial" pitchFamily="34" charset="0"/>
              <a:buChar char="•"/>
            </a:pPr>
            <a:r>
              <a:rPr lang="en-US" sz="2800" dirty="0" smtClean="0"/>
              <a:t>Have an opportunity to choose seeds and grow a plant</a:t>
            </a:r>
          </a:p>
          <a:p>
            <a:pPr>
              <a:buFont typeface="Arial" pitchFamily="34" charset="0"/>
              <a:buChar char="•"/>
            </a:pPr>
            <a:endParaRPr lang="en-US" sz="2800" dirty="0" smtClean="0"/>
          </a:p>
          <a:p>
            <a:pPr>
              <a:buFont typeface="Arial" pitchFamily="34" charset="0"/>
              <a:buChar char="•"/>
            </a:pPr>
            <a:r>
              <a:rPr lang="en-US" sz="2800" dirty="0" smtClean="0"/>
              <a:t>Take photographs during Spring walk and bring things from the outside environment into the room </a:t>
            </a:r>
          </a:p>
          <a:p>
            <a:pPr>
              <a:buFont typeface="Arial" pitchFamily="34" charset="0"/>
              <a:buChar char="•"/>
            </a:pPr>
            <a:endParaRPr lang="en-US" sz="2800" dirty="0" smtClean="0"/>
          </a:p>
          <a:p>
            <a:pPr>
              <a:buFont typeface="Arial" pitchFamily="34" charset="0"/>
              <a:buChar char="•"/>
            </a:pPr>
            <a:r>
              <a:rPr lang="en-US" sz="2800" dirty="0" smtClean="0"/>
              <a:t>Show their knowledge of the different parts of animals flowers and insects by creating anatomically correct snacks </a:t>
            </a:r>
          </a:p>
          <a:p>
            <a:pPr>
              <a:buFont typeface="Arial" pitchFamily="34" charset="0"/>
              <a:buChar char="•"/>
            </a:pPr>
            <a:endParaRPr lang="en-US" sz="2800" dirty="0" smtClean="0"/>
          </a:p>
          <a:p>
            <a:pPr lvl="2">
              <a:buFont typeface="Arial" pitchFamily="34" charset="0"/>
              <a:buChar char="•"/>
            </a:pPr>
            <a:r>
              <a:rPr lang="en-US" sz="2800" dirty="0" smtClean="0"/>
              <a:t>Discuss their favorite parts of Spring </a:t>
            </a:r>
            <a:endParaRPr lang="en-US" sz="2800" dirty="0"/>
          </a:p>
        </p:txBody>
      </p:sp>
    </p:spTree>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1143000"/>
          </a:xfrm>
        </p:spPr>
        <p:txBody>
          <a:bodyPr/>
          <a:lstStyle/>
          <a:p>
            <a:r>
              <a:rPr lang="en-US" dirty="0" smtClean="0"/>
              <a:t>BT 2: Physical Environment </a:t>
            </a:r>
            <a:endParaRPr lang="en-US" dirty="0"/>
          </a:p>
        </p:txBody>
      </p:sp>
      <p:pic>
        <p:nvPicPr>
          <p:cNvPr id="5130" name="Picture 10" descr="C:\Users\Tanya\AppData\Local\Microsoft\Windows\Temporary Internet Files\Content.IE5\DP41T1PG\MP900439270[1].jpg"/>
          <p:cNvPicPr>
            <a:picLocks noChangeAspect="1" noChangeArrowheads="1"/>
          </p:cNvPicPr>
          <p:nvPr/>
        </p:nvPicPr>
        <p:blipFill>
          <a:blip r:embed="rId2" cstate="print"/>
          <a:srcRect/>
          <a:stretch>
            <a:fillRect/>
          </a:stretch>
        </p:blipFill>
        <p:spPr bwMode="auto">
          <a:xfrm>
            <a:off x="0" y="5715000"/>
            <a:ext cx="1676400" cy="1143000"/>
          </a:xfrm>
          <a:prstGeom prst="rect">
            <a:avLst/>
          </a:prstGeom>
          <a:noFill/>
        </p:spPr>
      </p:pic>
      <p:sp>
        <p:nvSpPr>
          <p:cNvPr id="13" name="Content Placeholder 12"/>
          <p:cNvSpPr>
            <a:spLocks noGrp="1"/>
          </p:cNvSpPr>
          <p:nvPr>
            <p:ph idx="1"/>
          </p:nvPr>
        </p:nvSpPr>
        <p:spPr>
          <a:xfrm>
            <a:off x="1143000" y="1447800"/>
            <a:ext cx="7790688" cy="5105400"/>
          </a:xfrm>
        </p:spPr>
        <p:txBody>
          <a:bodyPr>
            <a:normAutofit fontScale="55000" lnSpcReduction="20000"/>
          </a:bodyPr>
          <a:lstStyle/>
          <a:p>
            <a:r>
              <a:rPr lang="en-US" dirty="0" smtClean="0"/>
              <a:t>Take a Spring Walk and use elements we find outside to </a:t>
            </a:r>
            <a:r>
              <a:rPr lang="en-US" b="1" dirty="0" smtClean="0"/>
              <a:t>make and display a Spring Collage </a:t>
            </a:r>
          </a:p>
          <a:p>
            <a:endParaRPr lang="en-US" b="1" dirty="0" smtClean="0"/>
          </a:p>
          <a:p>
            <a:r>
              <a:rPr lang="en-US" b="1" dirty="0" smtClean="0"/>
              <a:t>Plant flowers </a:t>
            </a:r>
            <a:r>
              <a:rPr lang="en-US" dirty="0" smtClean="0"/>
              <a:t>and keep them displayed in our rooms for the children to observe</a:t>
            </a:r>
          </a:p>
          <a:p>
            <a:endParaRPr lang="en-US" dirty="0" smtClean="0"/>
          </a:p>
          <a:p>
            <a:r>
              <a:rPr lang="en-US" dirty="0" smtClean="0"/>
              <a:t>Add </a:t>
            </a:r>
            <a:r>
              <a:rPr lang="en-US" b="1" dirty="0" smtClean="0"/>
              <a:t>Spring books</a:t>
            </a:r>
            <a:r>
              <a:rPr lang="en-US" dirty="0" smtClean="0"/>
              <a:t> to our classroom libraries </a:t>
            </a:r>
          </a:p>
          <a:p>
            <a:r>
              <a:rPr lang="en-US" dirty="0" smtClean="0"/>
              <a:t>Decorate the room with student art work (butterflies, bees and flowers)</a:t>
            </a:r>
          </a:p>
          <a:p>
            <a:endParaRPr lang="en-US" dirty="0" smtClean="0"/>
          </a:p>
          <a:p>
            <a:r>
              <a:rPr lang="en-US" dirty="0" smtClean="0"/>
              <a:t>Keep </a:t>
            </a:r>
            <a:r>
              <a:rPr lang="en-US" b="1" dirty="0" smtClean="0"/>
              <a:t>observation jars </a:t>
            </a:r>
            <a:r>
              <a:rPr lang="en-US" dirty="0" smtClean="0"/>
              <a:t>available for insects we find</a:t>
            </a:r>
          </a:p>
          <a:p>
            <a:endParaRPr lang="en-US" dirty="0" smtClean="0"/>
          </a:p>
          <a:p>
            <a:r>
              <a:rPr lang="en-US" dirty="0" smtClean="0"/>
              <a:t>Keep a </a:t>
            </a:r>
            <a:r>
              <a:rPr lang="en-US" b="1" dirty="0" smtClean="0"/>
              <a:t>caterpillar habitat </a:t>
            </a:r>
            <a:r>
              <a:rPr lang="en-US" dirty="0" smtClean="0"/>
              <a:t>so the students can watch them transform into butterflies </a:t>
            </a:r>
          </a:p>
          <a:p>
            <a:r>
              <a:rPr lang="en-US" dirty="0" smtClean="0"/>
              <a:t>Decorate: Transform room with student generated artifacts representing  theme.</a:t>
            </a:r>
          </a:p>
          <a:p>
            <a:endParaRPr lang="en-US" dirty="0" smtClean="0"/>
          </a:p>
          <a:p>
            <a:r>
              <a:rPr lang="en-US" dirty="0" smtClean="0"/>
              <a:t>Collect and bring in different </a:t>
            </a:r>
            <a:r>
              <a:rPr lang="en-US" b="1" dirty="0" smtClean="0"/>
              <a:t>flowers for students to smell </a:t>
            </a:r>
            <a:endParaRPr lang="en-US" b="1" dirty="0"/>
          </a:p>
        </p:txBody>
      </p:sp>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228600"/>
            <a:ext cx="7406640" cy="917682"/>
          </a:xfrm>
        </p:spPr>
        <p:txBody>
          <a:bodyPr/>
          <a:lstStyle/>
          <a:p>
            <a:pPr algn="ctr"/>
            <a:r>
              <a:rPr lang="en-US" dirty="0" smtClean="0"/>
              <a:t>BT 3: Concept Mapping </a:t>
            </a:r>
            <a:endParaRPr lang="en-US" dirty="0"/>
          </a:p>
        </p:txBody>
      </p:sp>
      <p:sp>
        <p:nvSpPr>
          <p:cNvPr id="5" name="TextBox 4"/>
          <p:cNvSpPr txBox="1"/>
          <p:nvPr/>
        </p:nvSpPr>
        <p:spPr>
          <a:xfrm>
            <a:off x="1752600" y="4724400"/>
            <a:ext cx="6553200" cy="769441"/>
          </a:xfrm>
          <a:prstGeom prst="rect">
            <a:avLst/>
          </a:prstGeom>
          <a:solidFill>
            <a:schemeClr val="accent3">
              <a:lumMod val="40000"/>
              <a:lumOff val="60000"/>
            </a:schemeClr>
          </a:solidFill>
          <a:ln w="12700">
            <a:solidFill>
              <a:schemeClr val="accent1"/>
            </a:solidFill>
          </a:ln>
        </p:spPr>
        <p:txBody>
          <a:bodyPr wrap="square" rtlCol="0">
            <a:spAutoFit/>
          </a:bodyPr>
          <a:lstStyle/>
          <a:p>
            <a:pPr algn="ctr"/>
            <a:r>
              <a:rPr lang="en-US" sz="4400" dirty="0" smtClean="0"/>
              <a:t>SPRING</a:t>
            </a:r>
            <a:endParaRPr lang="en-US" sz="4400" dirty="0"/>
          </a:p>
        </p:txBody>
      </p:sp>
      <p:sp>
        <p:nvSpPr>
          <p:cNvPr id="8" name="Oval 7"/>
          <p:cNvSpPr/>
          <p:nvPr/>
        </p:nvSpPr>
        <p:spPr>
          <a:xfrm>
            <a:off x="4267200" y="3429000"/>
            <a:ext cx="1524000" cy="13716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6705600" y="3429000"/>
            <a:ext cx="1371600" cy="13716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4343400" y="3758625"/>
            <a:ext cx="1524000" cy="584775"/>
          </a:xfrm>
          <a:prstGeom prst="rect">
            <a:avLst/>
          </a:prstGeom>
          <a:noFill/>
        </p:spPr>
        <p:txBody>
          <a:bodyPr wrap="square" rtlCol="0">
            <a:spAutoFit/>
          </a:bodyPr>
          <a:lstStyle/>
          <a:p>
            <a:r>
              <a:rPr lang="en-US" sz="3200" dirty="0" smtClean="0"/>
              <a:t>Animals</a:t>
            </a:r>
            <a:r>
              <a:rPr lang="en-US" dirty="0" smtClean="0"/>
              <a:t> </a:t>
            </a:r>
            <a:endParaRPr lang="en-US" dirty="0"/>
          </a:p>
        </p:txBody>
      </p:sp>
      <p:sp>
        <p:nvSpPr>
          <p:cNvPr id="12" name="TextBox 11"/>
          <p:cNvSpPr txBox="1"/>
          <p:nvPr/>
        </p:nvSpPr>
        <p:spPr>
          <a:xfrm>
            <a:off x="6705600" y="3758625"/>
            <a:ext cx="1600200" cy="584775"/>
          </a:xfrm>
          <a:prstGeom prst="rect">
            <a:avLst/>
          </a:prstGeom>
          <a:noFill/>
        </p:spPr>
        <p:txBody>
          <a:bodyPr wrap="square" rtlCol="0">
            <a:spAutoFit/>
          </a:bodyPr>
          <a:lstStyle/>
          <a:p>
            <a:r>
              <a:rPr lang="en-US" sz="3200" dirty="0" smtClean="0"/>
              <a:t>Insects</a:t>
            </a:r>
            <a:r>
              <a:rPr lang="en-US" dirty="0" smtClean="0"/>
              <a:t> </a:t>
            </a:r>
            <a:endParaRPr lang="en-US" dirty="0"/>
          </a:p>
        </p:txBody>
      </p:sp>
      <p:sp>
        <p:nvSpPr>
          <p:cNvPr id="13" name="Isosceles Triangle 12"/>
          <p:cNvSpPr/>
          <p:nvPr/>
        </p:nvSpPr>
        <p:spPr>
          <a:xfrm>
            <a:off x="2590800" y="1371600"/>
            <a:ext cx="1295400" cy="1447800"/>
          </a:xfrm>
          <a:prstGeom prst="triangle">
            <a:avLst>
              <a:gd name="adj" fmla="val 46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p:cNvSpPr/>
          <p:nvPr/>
        </p:nvSpPr>
        <p:spPr>
          <a:xfrm>
            <a:off x="1905000" y="3352800"/>
            <a:ext cx="1447800" cy="14478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057400" y="3810000"/>
            <a:ext cx="1371600" cy="584775"/>
          </a:xfrm>
          <a:prstGeom prst="rect">
            <a:avLst/>
          </a:prstGeom>
          <a:noFill/>
        </p:spPr>
        <p:txBody>
          <a:bodyPr wrap="square" rtlCol="0">
            <a:spAutoFit/>
          </a:bodyPr>
          <a:lstStyle/>
          <a:p>
            <a:r>
              <a:rPr lang="en-US" sz="3200" dirty="0" smtClean="0"/>
              <a:t>Plants </a:t>
            </a:r>
            <a:endParaRPr lang="en-US" sz="3200" dirty="0"/>
          </a:p>
        </p:txBody>
      </p:sp>
      <p:sp>
        <p:nvSpPr>
          <p:cNvPr id="15" name="TextBox 14"/>
          <p:cNvSpPr txBox="1"/>
          <p:nvPr/>
        </p:nvSpPr>
        <p:spPr>
          <a:xfrm>
            <a:off x="2667000" y="1912203"/>
            <a:ext cx="1066800" cy="830997"/>
          </a:xfrm>
          <a:prstGeom prst="rect">
            <a:avLst/>
          </a:prstGeom>
          <a:noFill/>
        </p:spPr>
        <p:txBody>
          <a:bodyPr wrap="square" rtlCol="0">
            <a:spAutoFit/>
          </a:bodyPr>
          <a:lstStyle/>
          <a:p>
            <a:pPr algn="ctr"/>
            <a:r>
              <a:rPr lang="en-US" sz="2400" dirty="0" smtClean="0"/>
              <a:t>Life </a:t>
            </a:r>
          </a:p>
          <a:p>
            <a:pPr algn="ctr"/>
            <a:r>
              <a:rPr lang="en-US" sz="2400" dirty="0" smtClean="0"/>
              <a:t>Cycle </a:t>
            </a:r>
            <a:endParaRPr lang="en-US" sz="2400" dirty="0"/>
          </a:p>
        </p:txBody>
      </p:sp>
      <p:sp>
        <p:nvSpPr>
          <p:cNvPr id="16" name="Isosceles Triangle 15"/>
          <p:cNvSpPr/>
          <p:nvPr/>
        </p:nvSpPr>
        <p:spPr>
          <a:xfrm>
            <a:off x="4038600" y="1371600"/>
            <a:ext cx="1295400" cy="1447800"/>
          </a:xfrm>
          <a:prstGeom prst="triangl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Isosceles Triangle 16"/>
          <p:cNvSpPr/>
          <p:nvPr/>
        </p:nvSpPr>
        <p:spPr>
          <a:xfrm>
            <a:off x="5410200" y="1371600"/>
            <a:ext cx="1371600" cy="1447800"/>
          </a:xfrm>
          <a:prstGeom prst="triangl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Isosceles Triangle 17"/>
          <p:cNvSpPr/>
          <p:nvPr/>
        </p:nvSpPr>
        <p:spPr>
          <a:xfrm>
            <a:off x="6858000" y="1371600"/>
            <a:ext cx="1219200" cy="1447800"/>
          </a:xfrm>
          <a:prstGeom prst="triangle">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Connector 19"/>
          <p:cNvCxnSpPr>
            <a:stCxn id="6" idx="0"/>
            <a:endCxn id="13" idx="3"/>
          </p:cNvCxnSpPr>
          <p:nvPr/>
        </p:nvCxnSpPr>
        <p:spPr>
          <a:xfrm flipV="1">
            <a:off x="2628900" y="2819400"/>
            <a:ext cx="561774"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2" name="Straight Connector 21"/>
          <p:cNvCxnSpPr>
            <a:stCxn id="6" idx="0"/>
            <a:endCxn id="16" idx="3"/>
          </p:cNvCxnSpPr>
          <p:nvPr/>
        </p:nvCxnSpPr>
        <p:spPr>
          <a:xfrm flipV="1">
            <a:off x="2628900" y="2819400"/>
            <a:ext cx="20574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5" name="Straight Connector 24"/>
          <p:cNvCxnSpPr>
            <a:stCxn id="6" idx="0"/>
            <a:endCxn id="17" idx="3"/>
          </p:cNvCxnSpPr>
          <p:nvPr/>
        </p:nvCxnSpPr>
        <p:spPr>
          <a:xfrm flipV="1">
            <a:off x="2628900" y="2819400"/>
            <a:ext cx="34671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28" name="Straight Connector 27"/>
          <p:cNvCxnSpPr>
            <a:stCxn id="6" idx="0"/>
            <a:endCxn id="18" idx="3"/>
          </p:cNvCxnSpPr>
          <p:nvPr/>
        </p:nvCxnSpPr>
        <p:spPr>
          <a:xfrm flipV="1">
            <a:off x="2628900" y="2819400"/>
            <a:ext cx="4838700" cy="533400"/>
          </a:xfrm>
          <a:prstGeom prst="line">
            <a:avLst/>
          </a:prstGeom>
        </p:spPr>
        <p:style>
          <a:lnRef idx="3">
            <a:schemeClr val="accent2"/>
          </a:lnRef>
          <a:fillRef idx="0">
            <a:schemeClr val="accent2"/>
          </a:fillRef>
          <a:effectRef idx="2">
            <a:schemeClr val="accent2"/>
          </a:effectRef>
          <a:fontRef idx="minor">
            <a:schemeClr val="tx1"/>
          </a:fontRef>
        </p:style>
      </p:cxnSp>
      <p:cxnSp>
        <p:nvCxnSpPr>
          <p:cNvPr id="32" name="Straight Connector 31"/>
          <p:cNvCxnSpPr>
            <a:stCxn id="9" idx="0"/>
            <a:endCxn id="13" idx="3"/>
          </p:cNvCxnSpPr>
          <p:nvPr/>
        </p:nvCxnSpPr>
        <p:spPr>
          <a:xfrm flipH="1" flipV="1">
            <a:off x="3190674" y="2819400"/>
            <a:ext cx="4200726" cy="609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33" name="Straight Connector 32"/>
          <p:cNvCxnSpPr>
            <a:stCxn id="9" idx="0"/>
          </p:cNvCxnSpPr>
          <p:nvPr/>
        </p:nvCxnSpPr>
        <p:spPr>
          <a:xfrm flipH="1" flipV="1">
            <a:off x="4876800" y="2819400"/>
            <a:ext cx="2514600" cy="609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34" name="Straight Connector 33"/>
          <p:cNvCxnSpPr>
            <a:stCxn id="9" idx="0"/>
            <a:endCxn id="17" idx="3"/>
          </p:cNvCxnSpPr>
          <p:nvPr/>
        </p:nvCxnSpPr>
        <p:spPr>
          <a:xfrm flipH="1" flipV="1">
            <a:off x="6096000" y="2819400"/>
            <a:ext cx="1295400" cy="609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35" name="Straight Connector 34"/>
          <p:cNvCxnSpPr>
            <a:stCxn id="9" idx="0"/>
            <a:endCxn id="18" idx="3"/>
          </p:cNvCxnSpPr>
          <p:nvPr/>
        </p:nvCxnSpPr>
        <p:spPr>
          <a:xfrm flipV="1">
            <a:off x="7391400" y="2819400"/>
            <a:ext cx="76200" cy="609600"/>
          </a:xfrm>
          <a:prstGeom prst="line">
            <a:avLst/>
          </a:prstGeom>
        </p:spPr>
        <p:style>
          <a:lnRef idx="3">
            <a:schemeClr val="accent1"/>
          </a:lnRef>
          <a:fillRef idx="0">
            <a:schemeClr val="accent1"/>
          </a:fillRef>
          <a:effectRef idx="2">
            <a:schemeClr val="accent1"/>
          </a:effectRef>
          <a:fontRef idx="minor">
            <a:schemeClr val="tx1"/>
          </a:fontRef>
        </p:style>
      </p:cxnSp>
      <p:cxnSp>
        <p:nvCxnSpPr>
          <p:cNvPr id="44" name="Straight Connector 43"/>
          <p:cNvCxnSpPr>
            <a:stCxn id="8" idx="0"/>
            <a:endCxn id="13" idx="3"/>
          </p:cNvCxnSpPr>
          <p:nvPr/>
        </p:nvCxnSpPr>
        <p:spPr>
          <a:xfrm flipH="1" flipV="1">
            <a:off x="3190674" y="2819400"/>
            <a:ext cx="1838526" cy="609600"/>
          </a:xfrm>
          <a:prstGeom prst="line">
            <a:avLst/>
          </a:prstGeom>
        </p:spPr>
        <p:style>
          <a:lnRef idx="3">
            <a:schemeClr val="accent4"/>
          </a:lnRef>
          <a:fillRef idx="0">
            <a:schemeClr val="accent4"/>
          </a:fillRef>
          <a:effectRef idx="2">
            <a:schemeClr val="accent4"/>
          </a:effectRef>
          <a:fontRef idx="minor">
            <a:schemeClr val="tx1"/>
          </a:fontRef>
        </p:style>
      </p:cxnSp>
      <p:cxnSp>
        <p:nvCxnSpPr>
          <p:cNvPr id="45" name="Straight Connector 44"/>
          <p:cNvCxnSpPr>
            <a:stCxn id="8" idx="0"/>
            <a:endCxn id="16" idx="3"/>
          </p:cNvCxnSpPr>
          <p:nvPr/>
        </p:nvCxnSpPr>
        <p:spPr>
          <a:xfrm flipH="1" flipV="1">
            <a:off x="4686300" y="2819400"/>
            <a:ext cx="342900" cy="609600"/>
          </a:xfrm>
          <a:prstGeom prst="line">
            <a:avLst/>
          </a:prstGeom>
        </p:spPr>
        <p:style>
          <a:lnRef idx="3">
            <a:schemeClr val="accent4"/>
          </a:lnRef>
          <a:fillRef idx="0">
            <a:schemeClr val="accent4"/>
          </a:fillRef>
          <a:effectRef idx="2">
            <a:schemeClr val="accent4"/>
          </a:effectRef>
          <a:fontRef idx="minor">
            <a:schemeClr val="tx1"/>
          </a:fontRef>
        </p:style>
      </p:cxnSp>
      <p:cxnSp>
        <p:nvCxnSpPr>
          <p:cNvPr id="46" name="Straight Connector 45"/>
          <p:cNvCxnSpPr>
            <a:stCxn id="8" idx="0"/>
            <a:endCxn id="17" idx="3"/>
          </p:cNvCxnSpPr>
          <p:nvPr/>
        </p:nvCxnSpPr>
        <p:spPr>
          <a:xfrm flipV="1">
            <a:off x="5029200" y="2819400"/>
            <a:ext cx="1066800" cy="609600"/>
          </a:xfrm>
          <a:prstGeom prst="line">
            <a:avLst/>
          </a:prstGeom>
        </p:spPr>
        <p:style>
          <a:lnRef idx="3">
            <a:schemeClr val="accent4"/>
          </a:lnRef>
          <a:fillRef idx="0">
            <a:schemeClr val="accent4"/>
          </a:fillRef>
          <a:effectRef idx="2">
            <a:schemeClr val="accent4"/>
          </a:effectRef>
          <a:fontRef idx="minor">
            <a:schemeClr val="tx1"/>
          </a:fontRef>
        </p:style>
      </p:cxnSp>
      <p:cxnSp>
        <p:nvCxnSpPr>
          <p:cNvPr id="47" name="Straight Connector 46"/>
          <p:cNvCxnSpPr>
            <a:stCxn id="8" idx="0"/>
            <a:endCxn id="18" idx="3"/>
          </p:cNvCxnSpPr>
          <p:nvPr/>
        </p:nvCxnSpPr>
        <p:spPr>
          <a:xfrm flipV="1">
            <a:off x="5029200" y="2819400"/>
            <a:ext cx="2438400" cy="609600"/>
          </a:xfrm>
          <a:prstGeom prst="line">
            <a:avLst/>
          </a:prstGeom>
        </p:spPr>
        <p:style>
          <a:lnRef idx="3">
            <a:schemeClr val="accent4"/>
          </a:lnRef>
          <a:fillRef idx="0">
            <a:schemeClr val="accent4"/>
          </a:fillRef>
          <a:effectRef idx="2">
            <a:schemeClr val="accent4"/>
          </a:effectRef>
          <a:fontRef idx="minor">
            <a:schemeClr val="tx1"/>
          </a:fontRef>
        </p:style>
      </p:cxnSp>
      <p:sp>
        <p:nvSpPr>
          <p:cNvPr id="56" name="TextBox 55"/>
          <p:cNvSpPr txBox="1"/>
          <p:nvPr/>
        </p:nvSpPr>
        <p:spPr>
          <a:xfrm>
            <a:off x="4267200" y="1988403"/>
            <a:ext cx="914400" cy="830997"/>
          </a:xfrm>
          <a:prstGeom prst="rect">
            <a:avLst/>
          </a:prstGeom>
          <a:noFill/>
        </p:spPr>
        <p:txBody>
          <a:bodyPr wrap="square" rtlCol="0">
            <a:spAutoFit/>
          </a:bodyPr>
          <a:lstStyle/>
          <a:p>
            <a:pPr algn="ctr"/>
            <a:r>
              <a:rPr lang="en-US" sz="2400" dirty="0" smtClean="0"/>
              <a:t>Body </a:t>
            </a:r>
          </a:p>
          <a:p>
            <a:pPr algn="ctr"/>
            <a:r>
              <a:rPr lang="en-US" sz="2400" dirty="0" smtClean="0"/>
              <a:t>Parts</a:t>
            </a:r>
            <a:endParaRPr lang="en-US" sz="2400" dirty="0"/>
          </a:p>
        </p:txBody>
      </p:sp>
      <p:sp>
        <p:nvSpPr>
          <p:cNvPr id="59" name="TextBox 58"/>
          <p:cNvSpPr txBox="1"/>
          <p:nvPr/>
        </p:nvSpPr>
        <p:spPr>
          <a:xfrm>
            <a:off x="5486400" y="2286000"/>
            <a:ext cx="1143000" cy="461665"/>
          </a:xfrm>
          <a:prstGeom prst="rect">
            <a:avLst/>
          </a:prstGeom>
          <a:noFill/>
        </p:spPr>
        <p:txBody>
          <a:bodyPr wrap="square" rtlCol="0">
            <a:spAutoFit/>
          </a:bodyPr>
          <a:lstStyle/>
          <a:p>
            <a:r>
              <a:rPr lang="en-US" sz="2400" dirty="0" smtClean="0"/>
              <a:t>Habitat</a:t>
            </a:r>
            <a:endParaRPr lang="en-US" sz="2400" dirty="0"/>
          </a:p>
        </p:txBody>
      </p:sp>
      <p:sp>
        <p:nvSpPr>
          <p:cNvPr id="68" name="TextBox 67"/>
          <p:cNvSpPr txBox="1"/>
          <p:nvPr/>
        </p:nvSpPr>
        <p:spPr>
          <a:xfrm>
            <a:off x="7010400" y="2286000"/>
            <a:ext cx="990600" cy="461665"/>
          </a:xfrm>
          <a:prstGeom prst="rect">
            <a:avLst/>
          </a:prstGeom>
          <a:noFill/>
        </p:spPr>
        <p:txBody>
          <a:bodyPr wrap="square" rtlCol="0">
            <a:spAutoFit/>
          </a:bodyPr>
          <a:lstStyle/>
          <a:p>
            <a:r>
              <a:rPr lang="en-US" sz="2400" dirty="0" smtClean="0"/>
              <a:t>Needs</a:t>
            </a:r>
            <a:endParaRPr lang="en-US" sz="2400" dirty="0"/>
          </a:p>
        </p:txBody>
      </p:sp>
    </p:spTree>
  </p:cSld>
  <p:clrMapOvr>
    <a:masterClrMapping/>
  </p:clrMapOvr>
  <p:transition spd="slow">
    <p:pull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98080" cy="1143000"/>
          </a:xfrm>
        </p:spPr>
        <p:txBody>
          <a:bodyPr>
            <a:normAutofit fontScale="90000"/>
          </a:bodyPr>
          <a:lstStyle/>
          <a:p>
            <a:pPr algn="ctr"/>
            <a:r>
              <a:rPr lang="en-US" dirty="0" smtClean="0"/>
              <a:t>BT 4: Activities for Declarative/</a:t>
            </a:r>
            <a:br>
              <a:rPr lang="en-US" dirty="0" smtClean="0"/>
            </a:br>
            <a:r>
              <a:rPr lang="en-US" dirty="0" smtClean="0"/>
              <a:t>Procedural Knowledge </a:t>
            </a:r>
            <a:endParaRPr lang="en-US" dirty="0"/>
          </a:p>
        </p:txBody>
      </p:sp>
      <p:sp>
        <p:nvSpPr>
          <p:cNvPr id="3" name="Content Placeholder 2"/>
          <p:cNvSpPr>
            <a:spLocks noGrp="1"/>
          </p:cNvSpPr>
          <p:nvPr>
            <p:ph idx="1"/>
          </p:nvPr>
        </p:nvSpPr>
        <p:spPr>
          <a:xfrm>
            <a:off x="1143000" y="1066800"/>
            <a:ext cx="8001000" cy="5257800"/>
          </a:xfrm>
        </p:spPr>
        <p:txBody>
          <a:bodyPr>
            <a:noAutofit/>
          </a:bodyPr>
          <a:lstStyle/>
          <a:p>
            <a:r>
              <a:rPr lang="en-US" sz="2400" dirty="0" smtClean="0"/>
              <a:t>Read and discuss Spring literature </a:t>
            </a:r>
          </a:p>
          <a:p>
            <a:r>
              <a:rPr lang="en-US" sz="2400" dirty="0" smtClean="0"/>
              <a:t>Collaborative and independent  writing  about Spring</a:t>
            </a:r>
          </a:p>
          <a:p>
            <a:r>
              <a:rPr lang="en-US" sz="2400" dirty="0" smtClean="0"/>
              <a:t>Creating anatomically correct bug and flower snacks</a:t>
            </a:r>
          </a:p>
          <a:p>
            <a:r>
              <a:rPr lang="en-US" sz="2400" dirty="0" smtClean="0"/>
              <a:t>Compare and contrast diagrams for needs of animals/plants/insects </a:t>
            </a:r>
          </a:p>
          <a:p>
            <a:r>
              <a:rPr lang="en-US" sz="2400" dirty="0" smtClean="0"/>
              <a:t>Math projects to measure, count, compare types of plants being grown and how they grow similarly/differently</a:t>
            </a:r>
          </a:p>
          <a:p>
            <a:pPr lvl="8"/>
            <a:r>
              <a:rPr lang="en-US" sz="2400" dirty="0" smtClean="0"/>
              <a:t>Counting and sorting different types of seeds Scientific drawing and labeling of plants/animals/insects </a:t>
            </a:r>
          </a:p>
          <a:p>
            <a:pPr>
              <a:buNone/>
            </a:pPr>
            <a:endParaRPr lang="en-US" sz="2400" dirty="0"/>
          </a:p>
        </p:txBody>
      </p:sp>
      <p:pic>
        <p:nvPicPr>
          <p:cNvPr id="3074" name="Picture 2" descr="http://billygorilly.com/blog/wp-content/uploads/2012/03/ladybug-apple-snack-billygorilly.jpg"/>
          <p:cNvPicPr>
            <a:picLocks noChangeAspect="1" noChangeArrowheads="1"/>
          </p:cNvPicPr>
          <p:nvPr/>
        </p:nvPicPr>
        <p:blipFill>
          <a:blip r:embed="rId2" cstate="print"/>
          <a:srcRect/>
          <a:stretch>
            <a:fillRect/>
          </a:stretch>
        </p:blipFill>
        <p:spPr bwMode="auto">
          <a:xfrm>
            <a:off x="228600" y="70103"/>
            <a:ext cx="1066800" cy="1301497"/>
          </a:xfrm>
          <a:prstGeom prst="rect">
            <a:avLst/>
          </a:prstGeom>
          <a:noFill/>
        </p:spPr>
      </p:pic>
      <p:pic>
        <p:nvPicPr>
          <p:cNvPr id="3078" name="Picture 6" descr="http://4.bp.blogspot.com/_t2FhEIv-kCg/TONTVm31uUI/AAAAAAAAJxg/FW2PClLg124/s1600/seedsort.jpg"/>
          <p:cNvPicPr>
            <a:picLocks noChangeAspect="1" noChangeArrowheads="1"/>
          </p:cNvPicPr>
          <p:nvPr/>
        </p:nvPicPr>
        <p:blipFill>
          <a:blip r:embed="rId3" cstate="print"/>
          <a:srcRect l="49688" t="50087"/>
          <a:stretch>
            <a:fillRect/>
          </a:stretch>
        </p:blipFill>
        <p:spPr bwMode="auto">
          <a:xfrm>
            <a:off x="228600" y="4191000"/>
            <a:ext cx="2971800" cy="2487688"/>
          </a:xfrm>
          <a:prstGeom prst="rect">
            <a:avLst/>
          </a:prstGeom>
          <a:noFill/>
        </p:spPr>
      </p:pic>
      <p:pic>
        <p:nvPicPr>
          <p:cNvPr id="3080" name="Picture 8" descr="http://kindergartenlessonplans.org/wp-content/blogs.dir/7/files/2011/04/mvc-122s-300x225.jpg"/>
          <p:cNvPicPr>
            <a:picLocks noChangeAspect="1" noChangeArrowheads="1"/>
          </p:cNvPicPr>
          <p:nvPr/>
        </p:nvPicPr>
        <p:blipFill>
          <a:blip r:embed="rId4" cstate="print"/>
          <a:srcRect/>
          <a:stretch>
            <a:fillRect/>
          </a:stretch>
        </p:blipFill>
        <p:spPr bwMode="auto">
          <a:xfrm>
            <a:off x="6527800" y="4876800"/>
            <a:ext cx="2540000" cy="1905000"/>
          </a:xfrm>
          <a:prstGeom prst="rect">
            <a:avLst/>
          </a:prstGeom>
          <a:noFill/>
        </p:spPr>
      </p:pic>
    </p:spTree>
  </p:cSld>
  <p:clrMapOvr>
    <a:masterClrMapping/>
  </p:clrMapOvr>
  <p:transition spd="slow">
    <p:pull dir="l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Tanya\Pictures\2012-04-16 001\100_1455.JPG"/>
          <p:cNvPicPr>
            <a:picLocks noChangeAspect="1" noChangeArrowheads="1"/>
          </p:cNvPicPr>
          <p:nvPr/>
        </p:nvPicPr>
        <p:blipFill>
          <a:blip r:embed="rId2" cstate="print"/>
          <a:srcRect/>
          <a:stretch>
            <a:fillRect/>
          </a:stretch>
        </p:blipFill>
        <p:spPr bwMode="auto">
          <a:xfrm>
            <a:off x="1143000" y="228600"/>
            <a:ext cx="3810000" cy="2682240"/>
          </a:xfrm>
          <a:prstGeom prst="rect">
            <a:avLst/>
          </a:prstGeom>
          <a:noFill/>
        </p:spPr>
      </p:pic>
      <p:pic>
        <p:nvPicPr>
          <p:cNvPr id="3" name="Picture 4" descr="C:\Users\Tanya\Pictures\2012-04-16 001\100_1453.JPG"/>
          <p:cNvPicPr>
            <a:picLocks noChangeAspect="1" noChangeArrowheads="1"/>
          </p:cNvPicPr>
          <p:nvPr/>
        </p:nvPicPr>
        <p:blipFill>
          <a:blip r:embed="rId3" cstate="print"/>
          <a:srcRect/>
          <a:stretch>
            <a:fillRect/>
          </a:stretch>
        </p:blipFill>
        <p:spPr bwMode="auto">
          <a:xfrm>
            <a:off x="5029200" y="2971800"/>
            <a:ext cx="3810000" cy="3276600"/>
          </a:xfrm>
          <a:prstGeom prst="rect">
            <a:avLst/>
          </a:prstGeom>
          <a:noFill/>
        </p:spPr>
      </p:pic>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663</TotalTime>
  <Words>701</Words>
  <Application>Microsoft Office PowerPoint</Application>
  <PresentationFormat>On-screen Show (4:3)</PresentationFormat>
  <Paragraphs>83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Solstice</vt:lpstr>
      <vt:lpstr>Learning Unit:  What’s Sprouting in Spring?  Life Science         </vt:lpstr>
      <vt:lpstr>Why Teach Science?</vt:lpstr>
      <vt:lpstr>Content Standards:</vt:lpstr>
      <vt:lpstr>Content Standards continued:</vt:lpstr>
      <vt:lpstr>BT1: Emotional Connection</vt:lpstr>
      <vt:lpstr>BT 2: Physical Environment </vt:lpstr>
      <vt:lpstr>BT 3: Concept Mapping </vt:lpstr>
      <vt:lpstr>BT 4: Activities for Declarative/ Procedural Knowledge </vt:lpstr>
      <vt:lpstr>Slide 9</vt:lpstr>
      <vt:lpstr>Slide 10</vt:lpstr>
      <vt:lpstr>Slide 11</vt:lpstr>
      <vt:lpstr>BT 5: Activities for Application and Extension of Knowledge </vt:lpstr>
      <vt:lpstr>Non- Fiction Literature</vt:lpstr>
      <vt:lpstr>Slide 14</vt:lpstr>
      <vt:lpstr>Application of knowledge</vt:lpstr>
      <vt:lpstr>Slide 16</vt:lpstr>
      <vt:lpstr>Slide 17</vt:lpstr>
      <vt:lpstr>BT 6: Evaluating Learning </vt:lpstr>
      <vt:lpstr>Slide 19</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Brain-Targeted Teaching Model Learning Unit:</dc:title>
  <dc:creator>Tanya</dc:creator>
  <cp:lastModifiedBy>Tjjackson01</cp:lastModifiedBy>
  <cp:revision>72</cp:revision>
  <dcterms:created xsi:type="dcterms:W3CDTF">2012-03-13T02:56:01Z</dcterms:created>
  <dcterms:modified xsi:type="dcterms:W3CDTF">2012-05-21T20:14:04Z</dcterms:modified>
</cp:coreProperties>
</file>